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Arimo Bold" panose="020B0604020202020204" charset="0"/>
      <p:regular r:id="rId20"/>
    </p:embeddedFont>
    <p:embeddedFont>
      <p:font typeface="Bodoni FLF Bold Italics" panose="020B0604020202020204"/>
      <p:regular r:id="rId21"/>
    </p:embeddedFont>
    <p:embeddedFont>
      <p:font typeface="Body Text" panose="020B0604020202020204" charset="0"/>
      <p:regular r:id="rId22"/>
    </p:embeddedFont>
    <p:embeddedFont>
      <p:font typeface="Body Text Bold" panose="020B0604020202020204" charset="0"/>
      <p:regular r:id="rId23"/>
    </p:embeddedFont>
    <p:embeddedFont>
      <p:font typeface="Calibri" panose="020F0502020204030204" pitchFamily="34" charset="0"/>
      <p:regular r:id="rId24"/>
      <p:bold r:id="rId25"/>
      <p:italic r:id="rId26"/>
      <p:boldItalic r:id="rId27"/>
    </p:embeddedFont>
    <p:embeddedFont>
      <p:font typeface="Canva Sans" panose="020B0604020202020204" charset="0"/>
      <p:regular r:id="rId28"/>
    </p:embeddedFont>
    <p:embeddedFont>
      <p:font typeface="Canva Sans 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Anjali-16/BD-Final-project"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archive.ics.uci.edu/dataset/222/bank+marketing"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503362" y="-504985"/>
            <a:ext cx="19178563" cy="5648485"/>
            <a:chOff x="0" y="0"/>
            <a:chExt cx="25571417" cy="7531313"/>
          </a:xfrm>
        </p:grpSpPr>
        <p:pic>
          <p:nvPicPr>
            <p:cNvPr id="3" name="Picture 3"/>
            <p:cNvPicPr>
              <a:picLocks noChangeAspect="1"/>
            </p:cNvPicPr>
            <p:nvPr/>
          </p:nvPicPr>
          <p:blipFill>
            <a:blip r:embed="rId2"/>
            <a:srcRect l="2864" t="50640" r="2864"/>
            <a:stretch>
              <a:fillRect/>
            </a:stretch>
          </p:blipFill>
          <p:spPr>
            <a:xfrm>
              <a:off x="0" y="0"/>
              <a:ext cx="25571417" cy="7531313"/>
            </a:xfrm>
            <a:prstGeom prst="rect">
              <a:avLst/>
            </a:prstGeom>
          </p:spPr>
        </p:pic>
      </p:grpSp>
      <p:grpSp>
        <p:nvGrpSpPr>
          <p:cNvPr id="4" name="Group 4"/>
          <p:cNvGrpSpPr/>
          <p:nvPr/>
        </p:nvGrpSpPr>
        <p:grpSpPr>
          <a:xfrm>
            <a:off x="12452784" y="8405337"/>
            <a:ext cx="4249100" cy="4249100"/>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6" name="TextBox 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7" name="AutoShape 7"/>
          <p:cNvSpPr/>
          <p:nvPr/>
        </p:nvSpPr>
        <p:spPr>
          <a:xfrm>
            <a:off x="58478" y="9258300"/>
            <a:ext cx="8507337" cy="0"/>
          </a:xfrm>
          <a:prstGeom prst="line">
            <a:avLst/>
          </a:prstGeom>
          <a:ln w="38100" cap="flat">
            <a:solidFill>
              <a:srgbClr val="967D55"/>
            </a:solidFill>
            <a:prstDash val="solid"/>
            <a:headEnd type="none" w="sm" len="sm"/>
            <a:tailEnd type="none" w="sm" len="sm"/>
          </a:ln>
        </p:spPr>
        <p:txBody>
          <a:bodyPr/>
          <a:lstStyle/>
          <a:p>
            <a:endParaRPr lang="en-US"/>
          </a:p>
        </p:txBody>
      </p:sp>
      <p:grpSp>
        <p:nvGrpSpPr>
          <p:cNvPr id="8" name="Group 8"/>
          <p:cNvGrpSpPr/>
          <p:nvPr/>
        </p:nvGrpSpPr>
        <p:grpSpPr>
          <a:xfrm>
            <a:off x="789502" y="-2038670"/>
            <a:ext cx="3067370" cy="306737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4736020" y="6311391"/>
            <a:ext cx="9663706" cy="1168400"/>
          </a:xfrm>
          <a:prstGeom prst="rect">
            <a:avLst/>
          </a:prstGeom>
        </p:spPr>
        <p:txBody>
          <a:bodyPr lIns="0" tIns="0" rIns="0" bIns="0" rtlCol="0" anchor="t">
            <a:spAutoFit/>
          </a:bodyPr>
          <a:lstStyle/>
          <a:p>
            <a:pPr algn="ctr">
              <a:lnSpc>
                <a:spcPts val="8640"/>
              </a:lnSpc>
            </a:pPr>
            <a:r>
              <a:rPr lang="en-US" sz="7200">
                <a:solidFill>
                  <a:srgbClr val="271905"/>
                </a:solidFill>
                <a:latin typeface="Bodoni FLF Bold Italics"/>
              </a:rPr>
              <a:t>BANK MARKETING</a:t>
            </a:r>
          </a:p>
        </p:txBody>
      </p:sp>
      <p:sp>
        <p:nvSpPr>
          <p:cNvPr id="12" name="TextBox 12"/>
          <p:cNvSpPr txBox="1"/>
          <p:nvPr/>
        </p:nvSpPr>
        <p:spPr>
          <a:xfrm>
            <a:off x="7148175" y="7591443"/>
            <a:ext cx="4839395" cy="580390"/>
          </a:xfrm>
          <a:prstGeom prst="rect">
            <a:avLst/>
          </a:prstGeom>
        </p:spPr>
        <p:txBody>
          <a:bodyPr lIns="0" tIns="0" rIns="0" bIns="0" rtlCol="0" anchor="t">
            <a:spAutoFit/>
          </a:bodyPr>
          <a:lstStyle/>
          <a:p>
            <a:pPr algn="ctr">
              <a:lnSpc>
                <a:spcPts val="4759"/>
              </a:lnSpc>
            </a:pPr>
            <a:r>
              <a:rPr lang="en-US" sz="3399">
                <a:solidFill>
                  <a:srgbClr val="271905"/>
                </a:solidFill>
                <a:latin typeface="Canva Sans"/>
              </a:rPr>
              <a:t>By Team: Data Dynamo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2915023" y="2204261"/>
            <a:ext cx="12845597" cy="6874708"/>
          </a:xfrm>
          <a:custGeom>
            <a:avLst/>
            <a:gdLst/>
            <a:ahLst/>
            <a:cxnLst/>
            <a:rect l="l" t="t" r="r" b="b"/>
            <a:pathLst>
              <a:path w="12845597" h="6874708">
                <a:moveTo>
                  <a:pt x="0" y="0"/>
                </a:moveTo>
                <a:lnTo>
                  <a:pt x="12845597" y="0"/>
                </a:lnTo>
                <a:lnTo>
                  <a:pt x="12845597" y="6874708"/>
                </a:lnTo>
                <a:lnTo>
                  <a:pt x="0" y="6874708"/>
                </a:lnTo>
                <a:lnTo>
                  <a:pt x="0" y="0"/>
                </a:lnTo>
                <a:close/>
              </a:path>
            </a:pathLst>
          </a:custGeom>
          <a:blipFill>
            <a:blip r:embed="rId2"/>
            <a:stretch>
              <a:fillRect l="-489" t="-5790" r="-489"/>
            </a:stretch>
          </a:blipFill>
        </p:spPr>
        <p:txBody>
          <a:bodyPr/>
          <a:lstStyle/>
          <a:p>
            <a:endParaRPr lang="en-US"/>
          </a:p>
        </p:txBody>
      </p:sp>
      <p:sp>
        <p:nvSpPr>
          <p:cNvPr id="9" name="TextBox 9"/>
          <p:cNvSpPr txBox="1"/>
          <p:nvPr/>
        </p:nvSpPr>
        <p:spPr>
          <a:xfrm>
            <a:off x="2049331" y="281940"/>
            <a:ext cx="13920278" cy="1306195"/>
          </a:xfrm>
          <a:prstGeom prst="rect">
            <a:avLst/>
          </a:prstGeom>
        </p:spPr>
        <p:txBody>
          <a:bodyPr lIns="0" tIns="0" rIns="0" bIns="0" rtlCol="0" anchor="t">
            <a:spAutoFit/>
          </a:bodyPr>
          <a:lstStyle/>
          <a:p>
            <a:pPr algn="ctr">
              <a:lnSpc>
                <a:spcPts val="10080"/>
              </a:lnSpc>
            </a:pPr>
            <a:r>
              <a:rPr lang="en-US" sz="7200">
                <a:solidFill>
                  <a:srgbClr val="000000"/>
                </a:solidFill>
                <a:latin typeface="Bodoni FLF Bold Italics"/>
              </a:rPr>
              <a:t>DataFlow Model</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2516271" y="3306827"/>
            <a:ext cx="14086772" cy="3795811"/>
          </a:xfrm>
          <a:custGeom>
            <a:avLst/>
            <a:gdLst/>
            <a:ahLst/>
            <a:cxnLst/>
            <a:rect l="l" t="t" r="r" b="b"/>
            <a:pathLst>
              <a:path w="14086772" h="3795811">
                <a:moveTo>
                  <a:pt x="0" y="0"/>
                </a:moveTo>
                <a:lnTo>
                  <a:pt x="14086772" y="0"/>
                </a:lnTo>
                <a:lnTo>
                  <a:pt x="14086772" y="3795810"/>
                </a:lnTo>
                <a:lnTo>
                  <a:pt x="0" y="3795810"/>
                </a:lnTo>
                <a:lnTo>
                  <a:pt x="0" y="0"/>
                </a:lnTo>
                <a:close/>
              </a:path>
            </a:pathLst>
          </a:custGeom>
          <a:blipFill>
            <a:blip r:embed="rId2"/>
            <a:stretch>
              <a:fillRect t="-5390" b="-405"/>
            </a:stretch>
          </a:blipFill>
        </p:spPr>
        <p:txBody>
          <a:bodyPr/>
          <a:lstStyle/>
          <a:p>
            <a:endParaRPr lang="en-US"/>
          </a:p>
        </p:txBody>
      </p:sp>
      <p:sp>
        <p:nvSpPr>
          <p:cNvPr id="9" name="TextBox 9"/>
          <p:cNvSpPr txBox="1"/>
          <p:nvPr/>
        </p:nvSpPr>
        <p:spPr>
          <a:xfrm>
            <a:off x="4312147" y="962025"/>
            <a:ext cx="9663706" cy="1166813"/>
          </a:xfrm>
          <a:prstGeom prst="rect">
            <a:avLst/>
          </a:prstGeom>
        </p:spPr>
        <p:txBody>
          <a:bodyPr lIns="0" tIns="0" rIns="0" bIns="0" rtlCol="0" anchor="t">
            <a:spAutoFit/>
          </a:bodyPr>
          <a:lstStyle/>
          <a:p>
            <a:pPr algn="ctr">
              <a:lnSpc>
                <a:spcPts val="8640"/>
              </a:lnSpc>
            </a:pPr>
            <a:r>
              <a:rPr lang="en-US" sz="7200">
                <a:solidFill>
                  <a:srgbClr val="271905"/>
                </a:solidFill>
                <a:latin typeface="Bodoni FLF Bold Italics"/>
              </a:rPr>
              <a:t>Model Results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sp>
        <p:nvSpPr>
          <p:cNvPr id="2" name="Freeform 2"/>
          <p:cNvSpPr/>
          <p:nvPr/>
        </p:nvSpPr>
        <p:spPr>
          <a:xfrm>
            <a:off x="3145237" y="2602530"/>
            <a:ext cx="11997526" cy="6655770"/>
          </a:xfrm>
          <a:custGeom>
            <a:avLst/>
            <a:gdLst/>
            <a:ahLst/>
            <a:cxnLst/>
            <a:rect l="l" t="t" r="r" b="b"/>
            <a:pathLst>
              <a:path w="11997526" h="6655770">
                <a:moveTo>
                  <a:pt x="0" y="0"/>
                </a:moveTo>
                <a:lnTo>
                  <a:pt x="11997526" y="0"/>
                </a:lnTo>
                <a:lnTo>
                  <a:pt x="11997526" y="6655770"/>
                </a:lnTo>
                <a:lnTo>
                  <a:pt x="0" y="6655770"/>
                </a:lnTo>
                <a:lnTo>
                  <a:pt x="0" y="0"/>
                </a:lnTo>
                <a:close/>
              </a:path>
            </a:pathLst>
          </a:custGeom>
          <a:blipFill>
            <a:blip r:embed="rId2"/>
            <a:stretch>
              <a:fillRect t="-896" b="-896"/>
            </a:stretch>
          </a:blipFill>
        </p:spPr>
        <p:txBody>
          <a:bodyPr/>
          <a:lstStyle/>
          <a:p>
            <a:endParaRPr lang="en-US"/>
          </a:p>
        </p:txBody>
      </p:sp>
      <p:sp>
        <p:nvSpPr>
          <p:cNvPr id="3" name="TextBox 3"/>
          <p:cNvSpPr txBox="1"/>
          <p:nvPr/>
        </p:nvSpPr>
        <p:spPr>
          <a:xfrm>
            <a:off x="4312147" y="962025"/>
            <a:ext cx="9663706" cy="1166813"/>
          </a:xfrm>
          <a:prstGeom prst="rect">
            <a:avLst/>
          </a:prstGeom>
        </p:spPr>
        <p:txBody>
          <a:bodyPr lIns="0" tIns="0" rIns="0" bIns="0" rtlCol="0" anchor="t">
            <a:spAutoFit/>
          </a:bodyPr>
          <a:lstStyle/>
          <a:p>
            <a:pPr algn="ctr">
              <a:lnSpc>
                <a:spcPts val="8640"/>
              </a:lnSpc>
            </a:pPr>
            <a:r>
              <a:rPr lang="en-US" sz="7200">
                <a:solidFill>
                  <a:srgbClr val="271905"/>
                </a:solidFill>
                <a:latin typeface="Bodoni FLF Bold Italics"/>
              </a:rPr>
              <a:t>Model Results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069741" y="603459"/>
            <a:ext cx="13920278" cy="1298257"/>
          </a:xfrm>
          <a:prstGeom prst="rect">
            <a:avLst/>
          </a:prstGeom>
        </p:spPr>
        <p:txBody>
          <a:bodyPr lIns="0" tIns="0" rIns="0" bIns="0" rtlCol="0" anchor="t">
            <a:spAutoFit/>
          </a:bodyPr>
          <a:lstStyle/>
          <a:p>
            <a:pPr algn="ctr">
              <a:lnSpc>
                <a:spcPts val="10080"/>
              </a:lnSpc>
            </a:pPr>
            <a:r>
              <a:rPr lang="en-US" sz="7200">
                <a:solidFill>
                  <a:srgbClr val="000000"/>
                </a:solidFill>
                <a:latin typeface="Bodoni FLF Bold Italics"/>
              </a:rPr>
              <a:t>Challenges</a:t>
            </a:r>
          </a:p>
        </p:txBody>
      </p:sp>
      <p:sp>
        <p:nvSpPr>
          <p:cNvPr id="9" name="TextBox 9"/>
          <p:cNvSpPr txBox="1"/>
          <p:nvPr/>
        </p:nvSpPr>
        <p:spPr>
          <a:xfrm>
            <a:off x="1491706" y="2316917"/>
            <a:ext cx="15076349" cy="598106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000000"/>
                </a:solidFill>
                <a:latin typeface="Body Text Bold"/>
              </a:rPr>
              <a:t>Data Imbalance Mitigation</a:t>
            </a:r>
            <a:r>
              <a:rPr lang="en-US" sz="3399">
                <a:solidFill>
                  <a:srgbClr val="000000"/>
                </a:solidFill>
                <a:latin typeface="Body Text"/>
              </a:rPr>
              <a:t>: Implemented strategies to rectify data imbalance issues within the dataset.</a:t>
            </a:r>
          </a:p>
          <a:p>
            <a:pPr marL="734059" lvl="1" indent="-367030" algn="just">
              <a:lnSpc>
                <a:spcPts val="4759"/>
              </a:lnSpc>
              <a:buFont typeface="Arial"/>
              <a:buChar char="•"/>
            </a:pPr>
            <a:r>
              <a:rPr lang="en-US" sz="3399">
                <a:solidFill>
                  <a:srgbClr val="000000"/>
                </a:solidFill>
                <a:latin typeface="Body Text Bold"/>
              </a:rPr>
              <a:t>Standardization of Attribute Values</a:t>
            </a:r>
            <a:r>
              <a:rPr lang="en-US" sz="3399">
                <a:solidFill>
                  <a:srgbClr val="000000"/>
                </a:solidFill>
                <a:latin typeface="Body Text"/>
              </a:rPr>
              <a:t>: Employed standardization techniques, specifically utilizing the standard scalar technique, to normalize the distribution of attribute values spanning a wide range.</a:t>
            </a:r>
          </a:p>
          <a:p>
            <a:pPr marL="734059" lvl="1" indent="-367030" algn="just">
              <a:lnSpc>
                <a:spcPts val="4759"/>
              </a:lnSpc>
              <a:buFont typeface="Arial"/>
              <a:buChar char="•"/>
            </a:pPr>
            <a:r>
              <a:rPr lang="en-US" sz="3399">
                <a:solidFill>
                  <a:srgbClr val="000000"/>
                </a:solidFill>
                <a:latin typeface="Body Text Bold"/>
              </a:rPr>
              <a:t>Categorical Variable Encoding</a:t>
            </a:r>
            <a:r>
              <a:rPr lang="en-US" sz="3399">
                <a:solidFill>
                  <a:srgbClr val="000000"/>
                </a:solidFill>
                <a:latin typeface="Body Text"/>
              </a:rPr>
              <a:t>: Utilized string indexer to encode categorical variables, ensuring compatibility with analytical models.</a:t>
            </a:r>
          </a:p>
          <a:p>
            <a:pPr marL="734059" lvl="1" indent="-367030" algn="just">
              <a:lnSpc>
                <a:spcPts val="4759"/>
              </a:lnSpc>
              <a:buFont typeface="Arial"/>
              <a:buChar char="•"/>
            </a:pPr>
            <a:r>
              <a:rPr lang="en-US" sz="3399">
                <a:solidFill>
                  <a:srgbClr val="000000"/>
                </a:solidFill>
                <a:latin typeface="Body Text Bold"/>
              </a:rPr>
              <a:t>Attribute Name Standardization</a:t>
            </a:r>
            <a:r>
              <a:rPr lang="en-US" sz="3399">
                <a:solidFill>
                  <a:srgbClr val="000000"/>
                </a:solidFill>
                <a:latin typeface="Body Text"/>
              </a:rPr>
              <a:t>: Adjusted attribute names to adhere to established standards, promoting consistency and facilitating clearer interpretation.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995017" y="281940"/>
            <a:ext cx="13920278" cy="1298257"/>
          </a:xfrm>
          <a:prstGeom prst="rect">
            <a:avLst/>
          </a:prstGeom>
        </p:spPr>
        <p:txBody>
          <a:bodyPr lIns="0" tIns="0" rIns="0" bIns="0" rtlCol="0" anchor="t">
            <a:spAutoFit/>
          </a:bodyPr>
          <a:lstStyle/>
          <a:p>
            <a:pPr algn="ctr">
              <a:lnSpc>
                <a:spcPts val="10080"/>
              </a:lnSpc>
            </a:pPr>
            <a:r>
              <a:rPr lang="en-US" sz="7200">
                <a:solidFill>
                  <a:srgbClr val="000000"/>
                </a:solidFill>
                <a:latin typeface="Bodoni FLF Bold Italics"/>
              </a:rPr>
              <a:t>Future Perspective</a:t>
            </a:r>
          </a:p>
        </p:txBody>
      </p:sp>
      <p:sp>
        <p:nvSpPr>
          <p:cNvPr id="9" name="TextBox 9"/>
          <p:cNvSpPr txBox="1"/>
          <p:nvPr/>
        </p:nvSpPr>
        <p:spPr>
          <a:xfrm>
            <a:off x="1602034" y="2056072"/>
            <a:ext cx="15657266" cy="8337131"/>
          </a:xfrm>
          <a:prstGeom prst="rect">
            <a:avLst/>
          </a:prstGeom>
        </p:spPr>
        <p:txBody>
          <a:bodyPr lIns="0" tIns="0" rIns="0" bIns="0" rtlCol="0" anchor="t">
            <a:spAutoFit/>
          </a:bodyPr>
          <a:lstStyle/>
          <a:p>
            <a:pPr marL="737619" lvl="1" indent="-368809">
              <a:lnSpc>
                <a:spcPts val="4783"/>
              </a:lnSpc>
              <a:buFont typeface="Arial"/>
              <a:buChar char="•"/>
            </a:pPr>
            <a:r>
              <a:rPr lang="en-US" sz="3416">
                <a:solidFill>
                  <a:srgbClr val="000000"/>
                </a:solidFill>
                <a:latin typeface="Body Text"/>
              </a:rPr>
              <a:t>Employ boosting and bagging techniques, including XG Boost, Adaboost, and RandomForest, to enhance the modeling process and achieve improved predictive results.</a:t>
            </a:r>
          </a:p>
          <a:p>
            <a:pPr marL="737619" lvl="1" indent="-368809">
              <a:lnSpc>
                <a:spcPts val="4783"/>
              </a:lnSpc>
              <a:buFont typeface="Arial"/>
              <a:buChar char="•"/>
            </a:pPr>
            <a:r>
              <a:rPr lang="en-US" sz="3416">
                <a:solidFill>
                  <a:srgbClr val="000000"/>
                </a:solidFill>
                <a:latin typeface="Body Text"/>
              </a:rPr>
              <a:t>Utilize the 'duration' column in the dataset to construct advanced deep learning models such as deep neural networks and sequential neural networks like RNN, aiming for enhanced predictive capabilities.</a:t>
            </a:r>
          </a:p>
          <a:p>
            <a:pPr marL="737619" lvl="1" indent="-368809">
              <a:lnSpc>
                <a:spcPts val="4783"/>
              </a:lnSpc>
              <a:buFont typeface="Arial"/>
              <a:buChar char="•"/>
            </a:pPr>
            <a:r>
              <a:rPr lang="en-US" sz="3416">
                <a:solidFill>
                  <a:srgbClr val="000000"/>
                </a:solidFill>
                <a:latin typeface="Body Text"/>
              </a:rPr>
              <a:t>Explore additional data sources, such as online and offline survey results, alongside call-related data, to enrich the analysis.</a:t>
            </a:r>
          </a:p>
          <a:p>
            <a:pPr marL="737619" lvl="1" indent="-368809">
              <a:lnSpc>
                <a:spcPts val="4783"/>
              </a:lnSpc>
              <a:buFont typeface="Arial"/>
              <a:buChar char="•"/>
            </a:pPr>
            <a:r>
              <a:rPr lang="en-US" sz="3416">
                <a:solidFill>
                  <a:srgbClr val="000000"/>
                </a:solidFill>
                <a:latin typeface="Body Text"/>
              </a:rPr>
              <a:t>Prioritize the implementation of robust security measures to safeguard collected data, ensuring resilience against breaches.</a:t>
            </a:r>
          </a:p>
          <a:p>
            <a:pPr marL="737619" lvl="1" indent="-368809">
              <a:lnSpc>
                <a:spcPts val="4783"/>
              </a:lnSpc>
              <a:buFont typeface="Arial"/>
              <a:buChar char="•"/>
            </a:pPr>
            <a:r>
              <a:rPr lang="en-US" sz="3416">
                <a:solidFill>
                  <a:srgbClr val="000000"/>
                </a:solidFill>
                <a:latin typeface="Body Text"/>
              </a:rPr>
              <a:t>Regularly analyze customer feedback to iteratively enhance strategies, ensuring alignment with customer needs and maintaining competitiveness in the market.</a:t>
            </a:r>
          </a:p>
          <a:p>
            <a:pPr>
              <a:lnSpc>
                <a:spcPts val="4363"/>
              </a:lnSpc>
            </a:pPr>
            <a:endParaRPr lang="en-US" sz="3416">
              <a:solidFill>
                <a:srgbClr val="000000"/>
              </a:solidFill>
              <a:latin typeface="Body Tex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845569" y="281940"/>
            <a:ext cx="13920278" cy="1298257"/>
          </a:xfrm>
          <a:prstGeom prst="rect">
            <a:avLst/>
          </a:prstGeom>
        </p:spPr>
        <p:txBody>
          <a:bodyPr lIns="0" tIns="0" rIns="0" bIns="0" rtlCol="0" anchor="t">
            <a:spAutoFit/>
          </a:bodyPr>
          <a:lstStyle/>
          <a:p>
            <a:pPr algn="ctr">
              <a:lnSpc>
                <a:spcPts val="10080"/>
              </a:lnSpc>
            </a:pPr>
            <a:r>
              <a:rPr lang="en-US" sz="7200">
                <a:solidFill>
                  <a:srgbClr val="000000"/>
                </a:solidFill>
                <a:latin typeface="Bodoni FLF Bold Italics"/>
              </a:rPr>
              <a:t>Cost Benefits</a:t>
            </a:r>
          </a:p>
        </p:txBody>
      </p:sp>
      <p:sp>
        <p:nvSpPr>
          <p:cNvPr id="9" name="TextBox 9"/>
          <p:cNvSpPr txBox="1"/>
          <p:nvPr/>
        </p:nvSpPr>
        <p:spPr>
          <a:xfrm>
            <a:off x="727443" y="2160667"/>
            <a:ext cx="17110262" cy="8002191"/>
          </a:xfrm>
          <a:prstGeom prst="rect">
            <a:avLst/>
          </a:prstGeom>
        </p:spPr>
        <p:txBody>
          <a:bodyPr lIns="0" tIns="0" rIns="0" bIns="0" rtlCol="0" anchor="t">
            <a:spAutoFit/>
          </a:bodyPr>
          <a:lstStyle/>
          <a:p>
            <a:pPr marL="740430" lvl="1" indent="-370215" algn="just">
              <a:lnSpc>
                <a:spcPts val="4801"/>
              </a:lnSpc>
              <a:buFont typeface="Arial"/>
              <a:buChar char="•"/>
            </a:pPr>
            <a:r>
              <a:rPr lang="en-US" sz="3429" dirty="0">
                <a:solidFill>
                  <a:srgbClr val="000000"/>
                </a:solidFill>
                <a:latin typeface="Body Text"/>
              </a:rPr>
              <a:t>Our problem statement is a binary class classification</a:t>
            </a:r>
          </a:p>
          <a:p>
            <a:pPr marL="740430" lvl="1" indent="-370215" algn="just">
              <a:lnSpc>
                <a:spcPts val="4801"/>
              </a:lnSpc>
              <a:buFont typeface="Arial"/>
              <a:buChar char="•"/>
            </a:pPr>
            <a:r>
              <a:rPr lang="en-US" sz="3429" dirty="0">
                <a:solidFill>
                  <a:srgbClr val="000000"/>
                </a:solidFill>
                <a:latin typeface="Body Text"/>
              </a:rPr>
              <a:t>False Positives may lead to misallocated resources and financial risks related to credit extension and regulatory compliance.</a:t>
            </a:r>
          </a:p>
          <a:p>
            <a:pPr marL="740430" lvl="1" indent="-370215" algn="just">
              <a:lnSpc>
                <a:spcPts val="4801"/>
              </a:lnSpc>
              <a:buFont typeface="Arial"/>
              <a:buChar char="•"/>
            </a:pPr>
            <a:r>
              <a:rPr lang="en-US" sz="3429" dirty="0">
                <a:solidFill>
                  <a:srgbClr val="000000"/>
                </a:solidFill>
                <a:latin typeface="Body Text"/>
              </a:rPr>
              <a:t>False </a:t>
            </a:r>
            <a:r>
              <a:rPr lang="en-US" sz="3429">
                <a:solidFill>
                  <a:srgbClr val="000000"/>
                </a:solidFill>
                <a:latin typeface="Body Text"/>
              </a:rPr>
              <a:t>Negatives lead to </a:t>
            </a:r>
            <a:r>
              <a:rPr lang="en-US" sz="3429" dirty="0">
                <a:solidFill>
                  <a:srgbClr val="000000"/>
                </a:solidFill>
                <a:latin typeface="Body Text"/>
              </a:rPr>
              <a:t>missed revenue opportunities and averting a competitive disadvantage by ensuring effective engagement with potential subscribers.</a:t>
            </a:r>
          </a:p>
          <a:p>
            <a:pPr marL="740430" lvl="1" indent="-370215" algn="just">
              <a:lnSpc>
                <a:spcPts val="4801"/>
              </a:lnSpc>
              <a:buFont typeface="Arial"/>
              <a:buChar char="•"/>
            </a:pPr>
            <a:r>
              <a:rPr lang="en-US" sz="3429" dirty="0">
                <a:solidFill>
                  <a:srgbClr val="000000"/>
                </a:solidFill>
                <a:latin typeface="Body Text"/>
              </a:rPr>
              <a:t>True Positives are pivotal as they enable the bank to precisely predict customer subscriptions, facilitating targeted marketing efforts, product customization, and enhanced customer satisfaction, ultimately driving increased loyalty and revenue.</a:t>
            </a:r>
          </a:p>
          <a:p>
            <a:pPr marL="740430" lvl="1" indent="-370215" algn="just">
              <a:lnSpc>
                <a:spcPts val="4801"/>
              </a:lnSpc>
              <a:buFont typeface="Arial"/>
              <a:buChar char="•"/>
            </a:pPr>
            <a:r>
              <a:rPr lang="en-US" sz="3429" dirty="0">
                <a:solidFill>
                  <a:srgbClr val="000000"/>
                </a:solidFill>
                <a:latin typeface="Body Text"/>
              </a:rPr>
              <a:t>True Negatives are crucial as they enable efficient resource allocation by accurately predicting customers who will not subscribe, allowing the bank to divert resources to optimize marketing budgets, and enhance overall campaign efficiency.</a:t>
            </a:r>
          </a:p>
          <a:p>
            <a:pPr marL="740430" lvl="1" indent="-370215" algn="just">
              <a:lnSpc>
                <a:spcPts val="4801"/>
              </a:lnSpc>
              <a:buFont typeface="Arial"/>
              <a:buChar char="•"/>
            </a:pPr>
            <a:r>
              <a:rPr lang="en-US" sz="3429" dirty="0">
                <a:solidFill>
                  <a:srgbClr val="000000"/>
                </a:solidFill>
                <a:latin typeface="Body Text"/>
              </a:rPr>
              <a:t>Leveraging equal consideration for both False Positives and False Negatives, we choose the F1 score as the best metric.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988099" y="440173"/>
            <a:ext cx="13920278" cy="1298257"/>
          </a:xfrm>
          <a:prstGeom prst="rect">
            <a:avLst/>
          </a:prstGeom>
        </p:spPr>
        <p:txBody>
          <a:bodyPr lIns="0" tIns="0" rIns="0" bIns="0" rtlCol="0" anchor="t">
            <a:spAutoFit/>
          </a:bodyPr>
          <a:lstStyle/>
          <a:p>
            <a:pPr algn="ctr">
              <a:lnSpc>
                <a:spcPts val="10080"/>
              </a:lnSpc>
            </a:pPr>
            <a:r>
              <a:rPr lang="en-US" sz="7200">
                <a:solidFill>
                  <a:srgbClr val="000000"/>
                </a:solidFill>
                <a:latin typeface="Bodoni FLF Bold Italics"/>
              </a:rPr>
              <a:t>Conclusion</a:t>
            </a:r>
          </a:p>
        </p:txBody>
      </p:sp>
      <p:sp>
        <p:nvSpPr>
          <p:cNvPr id="9" name="TextBox 9"/>
          <p:cNvSpPr txBox="1"/>
          <p:nvPr/>
        </p:nvSpPr>
        <p:spPr>
          <a:xfrm>
            <a:off x="1604941" y="3523647"/>
            <a:ext cx="15654359" cy="4025248"/>
          </a:xfrm>
          <a:prstGeom prst="rect">
            <a:avLst/>
          </a:prstGeom>
        </p:spPr>
        <p:txBody>
          <a:bodyPr lIns="0" tIns="0" rIns="0" bIns="0" rtlCol="0" anchor="t">
            <a:spAutoFit/>
          </a:bodyPr>
          <a:lstStyle/>
          <a:p>
            <a:pPr marL="707998" lvl="1" indent="-353999" algn="just">
              <a:lnSpc>
                <a:spcPts val="4591"/>
              </a:lnSpc>
              <a:buFont typeface="Arial"/>
              <a:buChar char="•"/>
            </a:pPr>
            <a:r>
              <a:rPr lang="en-US" sz="3279">
                <a:solidFill>
                  <a:srgbClr val="000000"/>
                </a:solidFill>
                <a:latin typeface="Body Text"/>
              </a:rPr>
              <a:t>Successfully tackled data imbalance using the Random Over Sampler technique</a:t>
            </a:r>
          </a:p>
          <a:p>
            <a:pPr marL="707998" lvl="1" indent="-353999" algn="just">
              <a:lnSpc>
                <a:spcPts val="4591"/>
              </a:lnSpc>
              <a:buFont typeface="Arial"/>
              <a:buChar char="•"/>
            </a:pPr>
            <a:r>
              <a:rPr lang="en-US" sz="3279">
                <a:solidFill>
                  <a:srgbClr val="000000"/>
                </a:solidFill>
                <a:latin typeface="Body Text"/>
              </a:rPr>
              <a:t>Conducted thorough data exploration to identify key influencers on our target variable</a:t>
            </a:r>
          </a:p>
          <a:p>
            <a:pPr marL="707998" lvl="1" indent="-353999" algn="just">
              <a:lnSpc>
                <a:spcPts val="4591"/>
              </a:lnSpc>
              <a:buFont typeface="Arial"/>
              <a:buChar char="•"/>
            </a:pPr>
            <a:r>
              <a:rPr lang="en-US" sz="3279">
                <a:solidFill>
                  <a:srgbClr val="000000"/>
                </a:solidFill>
                <a:latin typeface="Body Text"/>
              </a:rPr>
              <a:t>Uncovered a positive correlation between the number of employees and employment variability during data analysis, providing valuable insights.</a:t>
            </a:r>
          </a:p>
          <a:p>
            <a:pPr marL="707998" lvl="1" indent="-353999" algn="just">
              <a:lnSpc>
                <a:spcPts val="4591"/>
              </a:lnSpc>
              <a:buFont typeface="Arial"/>
              <a:buChar char="•"/>
            </a:pPr>
            <a:r>
              <a:rPr lang="en-US" sz="3279">
                <a:solidFill>
                  <a:srgbClr val="000000"/>
                </a:solidFill>
                <a:latin typeface="Body Text"/>
              </a:rPr>
              <a:t>Based on our analysis, the Decision Tree algorithm emerged as the optimal choice, exhibiting superior performance with an F1 score of 86.7%.</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988099" y="440173"/>
            <a:ext cx="13920278" cy="1298257"/>
          </a:xfrm>
          <a:prstGeom prst="rect">
            <a:avLst/>
          </a:prstGeom>
        </p:spPr>
        <p:txBody>
          <a:bodyPr lIns="0" tIns="0" rIns="0" bIns="0" rtlCol="0" anchor="t">
            <a:spAutoFit/>
          </a:bodyPr>
          <a:lstStyle/>
          <a:p>
            <a:pPr algn="ctr">
              <a:lnSpc>
                <a:spcPts val="10080"/>
              </a:lnSpc>
            </a:pPr>
            <a:r>
              <a:rPr lang="en-US" sz="7200">
                <a:solidFill>
                  <a:srgbClr val="000000"/>
                </a:solidFill>
                <a:latin typeface="Bodoni FLF Bold Italics"/>
              </a:rPr>
              <a:t>Related links</a:t>
            </a:r>
          </a:p>
        </p:txBody>
      </p:sp>
      <p:sp>
        <p:nvSpPr>
          <p:cNvPr id="9" name="TextBox 9"/>
          <p:cNvSpPr txBox="1"/>
          <p:nvPr/>
        </p:nvSpPr>
        <p:spPr>
          <a:xfrm>
            <a:off x="2299663" y="4563110"/>
            <a:ext cx="13933216" cy="58039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GitHub code link- </a:t>
            </a:r>
            <a:r>
              <a:rPr lang="en-US" sz="3399" u="sng">
                <a:solidFill>
                  <a:srgbClr val="000000"/>
                </a:solidFill>
                <a:latin typeface="Canva Sans"/>
                <a:hlinkClick r:id="rId2" tooltip="https://github.com/Anjali-16/BD-Final-project"/>
              </a:rPr>
              <a:t>https://github.com/Anjali-16/BD-Final-project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grpSp>
        <p:nvGrpSpPr>
          <p:cNvPr id="2" name="Group 2"/>
          <p:cNvGrpSpPr/>
          <p:nvPr/>
        </p:nvGrpSpPr>
        <p:grpSpPr>
          <a:xfrm>
            <a:off x="12260751" y="-348481"/>
            <a:ext cx="6259570" cy="10867802"/>
            <a:chOff x="0" y="0"/>
            <a:chExt cx="8346093" cy="14490403"/>
          </a:xfrm>
        </p:grpSpPr>
        <p:pic>
          <p:nvPicPr>
            <p:cNvPr id="3" name="Picture 3"/>
            <p:cNvPicPr>
              <a:picLocks noChangeAspect="1"/>
            </p:cNvPicPr>
            <p:nvPr/>
          </p:nvPicPr>
          <p:blipFill>
            <a:blip r:embed="rId2"/>
            <a:srcRect l="6774" r="6774"/>
            <a:stretch>
              <a:fillRect/>
            </a:stretch>
          </p:blipFill>
          <p:spPr>
            <a:xfrm>
              <a:off x="0" y="0"/>
              <a:ext cx="8346093" cy="14490403"/>
            </a:xfrm>
            <a:prstGeom prst="rect">
              <a:avLst/>
            </a:prstGeom>
          </p:spPr>
        </p:pic>
      </p:grpSp>
      <p:sp>
        <p:nvSpPr>
          <p:cNvPr id="4" name="AutoShape 4"/>
          <p:cNvSpPr/>
          <p:nvPr/>
        </p:nvSpPr>
        <p:spPr>
          <a:xfrm>
            <a:off x="-293986" y="9258300"/>
            <a:ext cx="8507337" cy="0"/>
          </a:xfrm>
          <a:prstGeom prst="line">
            <a:avLst/>
          </a:prstGeom>
          <a:ln w="38100" cap="flat">
            <a:solidFill>
              <a:srgbClr val="F4EADB"/>
            </a:solidFill>
            <a:prstDash val="solid"/>
            <a:headEnd type="none" w="sm" len="sm"/>
            <a:tailEnd type="none" w="sm" len="sm"/>
          </a:ln>
        </p:spPr>
        <p:txBody>
          <a:bodyPr/>
          <a:lstStyle/>
          <a:p>
            <a:endParaRPr lang="en-US"/>
          </a:p>
        </p:txBody>
      </p:sp>
      <p:grpSp>
        <p:nvGrpSpPr>
          <p:cNvPr id="5" name="Group 5"/>
          <p:cNvGrpSpPr/>
          <p:nvPr/>
        </p:nvGrpSpPr>
        <p:grpSpPr>
          <a:xfrm>
            <a:off x="-293986" y="-804768"/>
            <a:ext cx="2645371" cy="264537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989080" y="3964750"/>
            <a:ext cx="6310412" cy="1566544"/>
          </a:xfrm>
          <a:prstGeom prst="rect">
            <a:avLst/>
          </a:prstGeom>
        </p:spPr>
        <p:txBody>
          <a:bodyPr lIns="0" tIns="0" rIns="0" bIns="0" rtlCol="0" anchor="t">
            <a:spAutoFit/>
          </a:bodyPr>
          <a:lstStyle/>
          <a:p>
            <a:pPr algn="ctr">
              <a:lnSpc>
                <a:spcPts val="12880"/>
              </a:lnSpc>
            </a:pPr>
            <a:r>
              <a:rPr lang="en-US" sz="9200">
                <a:solidFill>
                  <a:srgbClr val="F4EADB"/>
                </a:solidFill>
                <a:latin typeface="Canva Sans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aphicFrame>
        <p:nvGraphicFramePr>
          <p:cNvPr id="8" name="Table 8"/>
          <p:cNvGraphicFramePr>
            <a:graphicFrameLocks noGrp="1"/>
          </p:cNvGraphicFramePr>
          <p:nvPr/>
        </p:nvGraphicFramePr>
        <p:xfrm>
          <a:off x="3303342" y="2241824"/>
          <a:ext cx="12048309" cy="6735035"/>
        </p:xfrm>
        <a:graphic>
          <a:graphicData uri="http://schemas.openxmlformats.org/drawingml/2006/table">
            <a:tbl>
              <a:tblPr/>
              <a:tblGrid>
                <a:gridCol w="5840076">
                  <a:extLst>
                    <a:ext uri="{9D8B030D-6E8A-4147-A177-3AD203B41FA5}">
                      <a16:colId xmlns:a16="http://schemas.microsoft.com/office/drawing/2014/main" val="20000"/>
                    </a:ext>
                  </a:extLst>
                </a:gridCol>
                <a:gridCol w="6208233">
                  <a:extLst>
                    <a:ext uri="{9D8B030D-6E8A-4147-A177-3AD203B41FA5}">
                      <a16:colId xmlns:a16="http://schemas.microsoft.com/office/drawing/2014/main" val="20001"/>
                    </a:ext>
                  </a:extLst>
                </a:gridCol>
              </a:tblGrid>
              <a:tr h="1063185">
                <a:tc>
                  <a:txBody>
                    <a:bodyPr/>
                    <a:lstStyle/>
                    <a:p>
                      <a:pPr algn="ctr">
                        <a:lnSpc>
                          <a:spcPts val="3219"/>
                        </a:lnSpc>
                        <a:defRPr/>
                      </a:pPr>
                      <a:r>
                        <a:rPr lang="en-US" sz="2299">
                          <a:solidFill>
                            <a:srgbClr val="FFFFFF"/>
                          </a:solidFill>
                          <a:latin typeface="Body Text Bold"/>
                        </a:rPr>
                        <a:t>TEAM MEMBERS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a:lstStyle/>
                    <a:p>
                      <a:pPr algn="ctr">
                        <a:lnSpc>
                          <a:spcPts val="3219"/>
                        </a:lnSpc>
                        <a:defRPr/>
                      </a:pPr>
                      <a:r>
                        <a:rPr lang="en-US" sz="2299">
                          <a:solidFill>
                            <a:srgbClr val="FFFFFF"/>
                          </a:solidFill>
                          <a:latin typeface="Body Text Bold"/>
                        </a:rPr>
                        <a:t>CONTRIBUTIONS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extLst>
                  <a:ext uri="{0D108BD9-81ED-4DB2-BD59-A6C34878D82A}">
                    <a16:rowId xmlns:a16="http://schemas.microsoft.com/office/drawing/2014/main" val="10000"/>
                  </a:ext>
                </a:extLst>
              </a:tr>
              <a:tr h="1127014">
                <a:tc>
                  <a:txBody>
                    <a:bodyPr/>
                    <a:lstStyle/>
                    <a:p>
                      <a:pPr algn="ctr">
                        <a:lnSpc>
                          <a:spcPts val="3499"/>
                        </a:lnSpc>
                        <a:defRPr/>
                      </a:pPr>
                      <a:r>
                        <a:rPr lang="en-US" sz="2499">
                          <a:solidFill>
                            <a:srgbClr val="000000"/>
                          </a:solidFill>
                          <a:latin typeface="Body Text Bold"/>
                        </a:rPr>
                        <a:t>Meghanjali Chennupati</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499"/>
                        </a:lnSpc>
                        <a:defRPr/>
                      </a:pPr>
                      <a:r>
                        <a:rPr lang="en-US" sz="2499">
                          <a:solidFill>
                            <a:srgbClr val="000000"/>
                          </a:solidFill>
                          <a:latin typeface="Arimo Bold"/>
                        </a:rPr>
                        <a:t>Data Collection, Data Exploration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063185">
                <a:tc>
                  <a:txBody>
                    <a:bodyPr/>
                    <a:lstStyle/>
                    <a:p>
                      <a:pPr algn="ctr">
                        <a:lnSpc>
                          <a:spcPts val="3499"/>
                        </a:lnSpc>
                        <a:defRPr/>
                      </a:pPr>
                      <a:r>
                        <a:rPr lang="en-US" sz="2499">
                          <a:solidFill>
                            <a:srgbClr val="000000"/>
                          </a:solidFill>
                          <a:latin typeface="Body Text Bold"/>
                        </a:rPr>
                        <a:t>Mounica Pothureddy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499"/>
                        </a:lnSpc>
                        <a:defRPr/>
                      </a:pPr>
                      <a:r>
                        <a:rPr lang="en-US" sz="2499">
                          <a:solidFill>
                            <a:srgbClr val="000000"/>
                          </a:solidFill>
                          <a:latin typeface="Arimo Bold"/>
                        </a:rPr>
                        <a:t>Data Collection, Data Exploration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096856">
                <a:tc>
                  <a:txBody>
                    <a:bodyPr/>
                    <a:lstStyle/>
                    <a:p>
                      <a:pPr algn="ctr">
                        <a:lnSpc>
                          <a:spcPts val="3499"/>
                        </a:lnSpc>
                        <a:defRPr/>
                      </a:pPr>
                      <a:r>
                        <a:rPr lang="en-US" sz="2499">
                          <a:solidFill>
                            <a:srgbClr val="000000"/>
                          </a:solidFill>
                          <a:latin typeface="Body Text Bold"/>
                        </a:rPr>
                        <a:t>Aarsha Joji</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499"/>
                        </a:lnSpc>
                        <a:defRPr/>
                      </a:pPr>
                      <a:r>
                        <a:rPr lang="en-US" sz="2499">
                          <a:solidFill>
                            <a:srgbClr val="000000"/>
                          </a:solidFill>
                          <a:latin typeface="Arimo Bold"/>
                        </a:rPr>
                        <a:t>Data analysis and Modelling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093343">
                <a:tc>
                  <a:txBody>
                    <a:bodyPr/>
                    <a:lstStyle/>
                    <a:p>
                      <a:pPr algn="ctr">
                        <a:lnSpc>
                          <a:spcPts val="3499"/>
                        </a:lnSpc>
                        <a:defRPr/>
                      </a:pPr>
                      <a:r>
                        <a:rPr lang="en-US" sz="2499">
                          <a:solidFill>
                            <a:srgbClr val="000000"/>
                          </a:solidFill>
                          <a:latin typeface="Body Text Bold"/>
                        </a:rPr>
                        <a:t>Shambhavi Mishra</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499"/>
                        </a:lnSpc>
                        <a:defRPr/>
                      </a:pPr>
                      <a:r>
                        <a:rPr lang="en-US" sz="2499">
                          <a:solidFill>
                            <a:srgbClr val="000000"/>
                          </a:solidFill>
                          <a:latin typeface="Arimo Bold"/>
                        </a:rPr>
                        <a:t>Data analysis and Modelling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291452">
                <a:tc>
                  <a:txBody>
                    <a:bodyPr/>
                    <a:lstStyle/>
                    <a:p>
                      <a:pPr algn="ctr">
                        <a:lnSpc>
                          <a:spcPts val="3499"/>
                        </a:lnSpc>
                        <a:defRPr/>
                      </a:pPr>
                      <a:r>
                        <a:rPr lang="en-US" sz="2499">
                          <a:solidFill>
                            <a:srgbClr val="000000"/>
                          </a:solidFill>
                          <a:latin typeface="Body Text Bold"/>
                        </a:rPr>
                        <a:t>Pradeep Reddy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499"/>
                        </a:lnSpc>
                        <a:defRPr/>
                      </a:pPr>
                      <a:r>
                        <a:rPr lang="en-US" sz="2499">
                          <a:solidFill>
                            <a:srgbClr val="000000"/>
                          </a:solidFill>
                          <a:latin typeface="Arimo Bold"/>
                        </a:rPr>
                        <a:t>Data Evaluation, PPT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9" name="TextBox 9"/>
          <p:cNvSpPr txBox="1"/>
          <p:nvPr/>
        </p:nvSpPr>
        <p:spPr>
          <a:xfrm>
            <a:off x="5963878" y="432752"/>
            <a:ext cx="6360244" cy="1303021"/>
          </a:xfrm>
          <a:prstGeom prst="rect">
            <a:avLst/>
          </a:prstGeom>
        </p:spPr>
        <p:txBody>
          <a:bodyPr lIns="0" tIns="0" rIns="0" bIns="0" rtlCol="0" anchor="t">
            <a:spAutoFit/>
          </a:bodyPr>
          <a:lstStyle/>
          <a:p>
            <a:pPr algn="ctr">
              <a:lnSpc>
                <a:spcPts val="10079"/>
              </a:lnSpc>
            </a:pPr>
            <a:r>
              <a:rPr lang="en-US" sz="7199">
                <a:solidFill>
                  <a:srgbClr val="000000"/>
                </a:solidFill>
                <a:latin typeface="Bodoni FLF Bold Italics"/>
              </a:rPr>
              <a:t>Team Members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6675432" y="5850515"/>
            <a:ext cx="2712720" cy="271272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31820" y="-930219"/>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4312147" y="411956"/>
            <a:ext cx="9663706" cy="1166813"/>
          </a:xfrm>
          <a:prstGeom prst="rect">
            <a:avLst/>
          </a:prstGeom>
        </p:spPr>
        <p:txBody>
          <a:bodyPr lIns="0" tIns="0" rIns="0" bIns="0" rtlCol="0" anchor="t">
            <a:spAutoFit/>
          </a:bodyPr>
          <a:lstStyle/>
          <a:p>
            <a:pPr algn="ctr">
              <a:lnSpc>
                <a:spcPts val="8640"/>
              </a:lnSpc>
            </a:pPr>
            <a:r>
              <a:rPr lang="en-US" sz="7200">
                <a:solidFill>
                  <a:srgbClr val="271905"/>
                </a:solidFill>
                <a:latin typeface="Bodoni FLF Bold Italics"/>
              </a:rPr>
              <a:t>Business Problem</a:t>
            </a:r>
          </a:p>
        </p:txBody>
      </p:sp>
      <p:sp>
        <p:nvSpPr>
          <p:cNvPr id="9" name="TextBox 9"/>
          <p:cNvSpPr txBox="1"/>
          <p:nvPr/>
        </p:nvSpPr>
        <p:spPr>
          <a:xfrm>
            <a:off x="1800607" y="2524146"/>
            <a:ext cx="14686786" cy="6169300"/>
          </a:xfrm>
          <a:prstGeom prst="rect">
            <a:avLst/>
          </a:prstGeom>
        </p:spPr>
        <p:txBody>
          <a:bodyPr lIns="0" tIns="0" rIns="0" bIns="0" rtlCol="0" anchor="t">
            <a:spAutoFit/>
          </a:bodyPr>
          <a:lstStyle/>
          <a:p>
            <a:pPr marL="753312" lvl="1" indent="-376656" algn="just">
              <a:lnSpc>
                <a:spcPts val="4884"/>
              </a:lnSpc>
              <a:buFont typeface="Arial"/>
              <a:buChar char="•"/>
            </a:pPr>
            <a:r>
              <a:rPr lang="en-US" sz="3489">
                <a:solidFill>
                  <a:srgbClr val="271905"/>
                </a:solidFill>
                <a:latin typeface="Body Text"/>
              </a:rPr>
              <a:t>The direct marketing campaigns for a Portuguese banking institution, relying on phone calls, face the challenge of efficiently determining whether a client will subscribe to the bank term deposit ('yes') or not ('no'). </a:t>
            </a:r>
          </a:p>
          <a:p>
            <a:pPr algn="just">
              <a:lnSpc>
                <a:spcPts val="4884"/>
              </a:lnSpc>
            </a:pPr>
            <a:endParaRPr lang="en-US" sz="3489">
              <a:solidFill>
                <a:srgbClr val="271905"/>
              </a:solidFill>
              <a:latin typeface="Body Text"/>
            </a:endParaRPr>
          </a:p>
          <a:p>
            <a:pPr marL="753312" lvl="1" indent="-376656" algn="just">
              <a:lnSpc>
                <a:spcPts val="4884"/>
              </a:lnSpc>
              <a:buFont typeface="Arial"/>
              <a:buChar char="•"/>
            </a:pPr>
            <a:r>
              <a:rPr lang="en-US" sz="3489">
                <a:solidFill>
                  <a:srgbClr val="271905"/>
                </a:solidFill>
                <a:latin typeface="Body Text"/>
              </a:rPr>
              <a:t>Efficiently addressing this predictive classification challenge enhances the bank's marketing effectiveness, streamlining efforts for maximum subscription success rates while minimizing resource expenditure, ultimately contributing to customer satisfaction and financial growth in a competitive banking environment.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6675432" y="5850515"/>
            <a:ext cx="2712720" cy="271272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31820" y="-930219"/>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5249016" y="2046620"/>
            <a:ext cx="8018207" cy="6516616"/>
          </a:xfrm>
          <a:custGeom>
            <a:avLst/>
            <a:gdLst/>
            <a:ahLst/>
            <a:cxnLst/>
            <a:rect l="l" t="t" r="r" b="b"/>
            <a:pathLst>
              <a:path w="8018207" h="6516616">
                <a:moveTo>
                  <a:pt x="0" y="0"/>
                </a:moveTo>
                <a:lnTo>
                  <a:pt x="8018207" y="0"/>
                </a:lnTo>
                <a:lnTo>
                  <a:pt x="8018207" y="6516615"/>
                </a:lnTo>
                <a:lnTo>
                  <a:pt x="0" y="6516615"/>
                </a:lnTo>
                <a:lnTo>
                  <a:pt x="0" y="0"/>
                </a:lnTo>
                <a:close/>
              </a:path>
            </a:pathLst>
          </a:custGeom>
          <a:blipFill>
            <a:blip r:embed="rId2"/>
            <a:stretch>
              <a:fillRect/>
            </a:stretch>
          </a:blipFill>
        </p:spPr>
        <p:txBody>
          <a:bodyPr/>
          <a:lstStyle/>
          <a:p>
            <a:endParaRPr lang="en-US"/>
          </a:p>
        </p:txBody>
      </p:sp>
      <p:sp>
        <p:nvSpPr>
          <p:cNvPr id="9" name="TextBox 9"/>
          <p:cNvSpPr txBox="1"/>
          <p:nvPr/>
        </p:nvSpPr>
        <p:spPr>
          <a:xfrm>
            <a:off x="4312147" y="411956"/>
            <a:ext cx="9663706" cy="1168400"/>
          </a:xfrm>
          <a:prstGeom prst="rect">
            <a:avLst/>
          </a:prstGeom>
        </p:spPr>
        <p:txBody>
          <a:bodyPr lIns="0" tIns="0" rIns="0" bIns="0" rtlCol="0" anchor="t">
            <a:spAutoFit/>
          </a:bodyPr>
          <a:lstStyle/>
          <a:p>
            <a:pPr algn="ctr">
              <a:lnSpc>
                <a:spcPts val="8640"/>
              </a:lnSpc>
            </a:pPr>
            <a:r>
              <a:rPr lang="en-US" sz="7200">
                <a:solidFill>
                  <a:srgbClr val="271905"/>
                </a:solidFill>
                <a:latin typeface="Bodoni FLF Bold Italics"/>
              </a:rPr>
              <a:t>Key Factors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6675432" y="5850515"/>
            <a:ext cx="2712720" cy="271272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31820" y="-930219"/>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745121" y="4055852"/>
            <a:ext cx="3018685" cy="2729591"/>
          </a:xfrm>
          <a:custGeom>
            <a:avLst/>
            <a:gdLst/>
            <a:ahLst/>
            <a:cxnLst/>
            <a:rect l="l" t="t" r="r" b="b"/>
            <a:pathLst>
              <a:path w="3018685" h="2729591">
                <a:moveTo>
                  <a:pt x="0" y="0"/>
                </a:moveTo>
                <a:lnTo>
                  <a:pt x="3018685" y="0"/>
                </a:lnTo>
                <a:lnTo>
                  <a:pt x="3018685" y="2729591"/>
                </a:lnTo>
                <a:lnTo>
                  <a:pt x="0" y="2729591"/>
                </a:lnTo>
                <a:lnTo>
                  <a:pt x="0" y="0"/>
                </a:lnTo>
                <a:close/>
              </a:path>
            </a:pathLst>
          </a:custGeom>
          <a:blipFill>
            <a:blip r:embed="rId2"/>
            <a:stretch>
              <a:fillRect/>
            </a:stretch>
          </a:blipFill>
        </p:spPr>
        <p:txBody>
          <a:bodyPr/>
          <a:lstStyle/>
          <a:p>
            <a:endParaRPr lang="en-US"/>
          </a:p>
        </p:txBody>
      </p:sp>
      <p:sp>
        <p:nvSpPr>
          <p:cNvPr id="9" name="TextBox 9"/>
          <p:cNvSpPr txBox="1"/>
          <p:nvPr/>
        </p:nvSpPr>
        <p:spPr>
          <a:xfrm>
            <a:off x="10579745" y="4633277"/>
            <a:ext cx="9525" cy="979170"/>
          </a:xfrm>
          <a:prstGeom prst="rect">
            <a:avLst/>
          </a:prstGeom>
        </p:spPr>
        <p:txBody>
          <a:bodyPr lIns="0" tIns="0" rIns="0" bIns="0" rtlCol="0" anchor="t">
            <a:spAutoFit/>
          </a:bodyPr>
          <a:lstStyle/>
          <a:p>
            <a:pPr algn="ctr">
              <a:lnSpc>
                <a:spcPts val="7979"/>
              </a:lnSpc>
            </a:pPr>
            <a:endParaRPr/>
          </a:p>
        </p:txBody>
      </p:sp>
      <p:sp>
        <p:nvSpPr>
          <p:cNvPr id="10" name="TextBox 10"/>
          <p:cNvSpPr txBox="1"/>
          <p:nvPr/>
        </p:nvSpPr>
        <p:spPr>
          <a:xfrm>
            <a:off x="5320637" y="3740230"/>
            <a:ext cx="11531093" cy="4311705"/>
          </a:xfrm>
          <a:prstGeom prst="rect">
            <a:avLst/>
          </a:prstGeom>
        </p:spPr>
        <p:txBody>
          <a:bodyPr lIns="0" tIns="0" rIns="0" bIns="0" rtlCol="0" anchor="t">
            <a:spAutoFit/>
          </a:bodyPr>
          <a:lstStyle/>
          <a:p>
            <a:pPr algn="just">
              <a:lnSpc>
                <a:spcPts val="4896"/>
              </a:lnSpc>
            </a:pPr>
            <a:r>
              <a:rPr lang="en-US" sz="3497">
                <a:solidFill>
                  <a:srgbClr val="000000"/>
                </a:solidFill>
                <a:latin typeface="Body Text"/>
              </a:rPr>
              <a:t>The project's aim is to construct a predictive model for a binary classification problem, with a focus on optimizing resource allocation and marketing efficiency. The goal is to accurately classify clients as likely ('yes') or unlikely ('no') to subscribe to a term deposit, ultimately fostering increased customer satisfaction and sustaining financial growth in the competitive banking sector.</a:t>
            </a:r>
          </a:p>
        </p:txBody>
      </p:sp>
      <p:sp>
        <p:nvSpPr>
          <p:cNvPr id="11" name="TextBox 11"/>
          <p:cNvSpPr txBox="1"/>
          <p:nvPr/>
        </p:nvSpPr>
        <p:spPr>
          <a:xfrm>
            <a:off x="7977918" y="1018088"/>
            <a:ext cx="2788642" cy="941070"/>
          </a:xfrm>
          <a:prstGeom prst="rect">
            <a:avLst/>
          </a:prstGeom>
        </p:spPr>
        <p:txBody>
          <a:bodyPr lIns="0" tIns="0" rIns="0" bIns="0" rtlCol="0" anchor="t">
            <a:spAutoFit/>
          </a:bodyPr>
          <a:lstStyle/>
          <a:p>
            <a:pPr algn="ctr">
              <a:lnSpc>
                <a:spcPts val="7279"/>
              </a:lnSpc>
            </a:pPr>
            <a:r>
              <a:rPr lang="en-US" sz="5199">
                <a:solidFill>
                  <a:srgbClr val="000000"/>
                </a:solidFill>
                <a:latin typeface="Bodoni FLF Bold Italics"/>
              </a:rPr>
              <a:t>Objective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6675432" y="5850515"/>
            <a:ext cx="2712720" cy="271272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31820" y="-930219"/>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4312147" y="581046"/>
            <a:ext cx="9663706" cy="1166813"/>
          </a:xfrm>
          <a:prstGeom prst="rect">
            <a:avLst/>
          </a:prstGeom>
        </p:spPr>
        <p:txBody>
          <a:bodyPr lIns="0" tIns="0" rIns="0" bIns="0" rtlCol="0" anchor="t">
            <a:spAutoFit/>
          </a:bodyPr>
          <a:lstStyle/>
          <a:p>
            <a:pPr algn="ctr">
              <a:lnSpc>
                <a:spcPts val="8640"/>
              </a:lnSpc>
            </a:pPr>
            <a:r>
              <a:rPr lang="en-US" sz="7200">
                <a:solidFill>
                  <a:srgbClr val="271905"/>
                </a:solidFill>
                <a:latin typeface="Bodoni FLF Bold Italics"/>
              </a:rPr>
              <a:t>Sources of Data</a:t>
            </a:r>
          </a:p>
        </p:txBody>
      </p:sp>
      <p:sp>
        <p:nvSpPr>
          <p:cNvPr id="9" name="TextBox 9"/>
          <p:cNvSpPr txBox="1"/>
          <p:nvPr/>
        </p:nvSpPr>
        <p:spPr>
          <a:xfrm>
            <a:off x="2381101" y="2987764"/>
            <a:ext cx="13967759" cy="418084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71905"/>
                </a:solidFill>
                <a:latin typeface="Body Text"/>
              </a:rPr>
              <a:t>The dataset is sourced from a Portuguese banking institution and pertains to direct marketing campaigns, specifically focusing on whether clients will subscribe to a term deposit or not.</a:t>
            </a:r>
          </a:p>
          <a:p>
            <a:pPr algn="just">
              <a:lnSpc>
                <a:spcPts val="4759"/>
              </a:lnSpc>
            </a:pPr>
            <a:endParaRPr lang="en-US" sz="3399">
              <a:solidFill>
                <a:srgbClr val="271905"/>
              </a:solidFill>
              <a:latin typeface="Body Text"/>
            </a:endParaRPr>
          </a:p>
          <a:p>
            <a:pPr algn="just">
              <a:lnSpc>
                <a:spcPts val="4759"/>
              </a:lnSpc>
            </a:pPr>
            <a:r>
              <a:rPr lang="en-US" sz="3399">
                <a:solidFill>
                  <a:srgbClr val="271905"/>
                </a:solidFill>
                <a:latin typeface="Body Text"/>
              </a:rPr>
              <a:t>       </a:t>
            </a:r>
            <a:r>
              <a:rPr lang="en-US" sz="3399" u="sng">
                <a:solidFill>
                  <a:srgbClr val="271905"/>
                </a:solidFill>
                <a:latin typeface="Body Text"/>
                <a:hlinkClick r:id="rId2" tooltip="https://archive.ics.uci.edu/dataset/222/bank+marketing"/>
              </a:rPr>
              <a:t>https://archive.ics.uci.edu/dataset/222/bank+marketing</a:t>
            </a:r>
          </a:p>
          <a:p>
            <a:pPr algn="just">
              <a:lnSpc>
                <a:spcPts val="4759"/>
              </a:lnSpc>
            </a:pPr>
            <a:endParaRPr lang="en-US" sz="3399" u="sng">
              <a:solidFill>
                <a:srgbClr val="271905"/>
              </a:solidFill>
              <a:latin typeface="Body Text"/>
              <a:hlinkClick r:id="rId2" tooltip="https://archive.ics.uci.edu/dataset/222/bank+marketing"/>
            </a:endParaRPr>
          </a:p>
          <a:p>
            <a:pPr algn="just">
              <a:lnSpc>
                <a:spcPts val="4759"/>
              </a:lnSpc>
            </a:pPr>
            <a:endParaRPr lang="en-US" sz="3399" u="sng">
              <a:solidFill>
                <a:srgbClr val="271905"/>
              </a:solidFill>
              <a:latin typeface="Body Text"/>
              <a:hlinkClick r:id="rId2" tooltip="https://archive.ics.uci.edu/dataset/222/bank+marketing"/>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6675432" y="5850515"/>
            <a:ext cx="2712720" cy="271272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31820" y="-930219"/>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4312147" y="411956"/>
            <a:ext cx="9663706" cy="1166813"/>
          </a:xfrm>
          <a:prstGeom prst="rect">
            <a:avLst/>
          </a:prstGeom>
        </p:spPr>
        <p:txBody>
          <a:bodyPr lIns="0" tIns="0" rIns="0" bIns="0" rtlCol="0" anchor="t">
            <a:spAutoFit/>
          </a:bodyPr>
          <a:lstStyle/>
          <a:p>
            <a:pPr algn="ctr">
              <a:lnSpc>
                <a:spcPts val="8640"/>
              </a:lnSpc>
            </a:pPr>
            <a:r>
              <a:rPr lang="en-US" sz="7200">
                <a:solidFill>
                  <a:srgbClr val="271905"/>
                </a:solidFill>
                <a:latin typeface="Bodoni FLF Bold Italics"/>
              </a:rPr>
              <a:t>Data Description</a:t>
            </a:r>
          </a:p>
        </p:txBody>
      </p:sp>
      <p:sp>
        <p:nvSpPr>
          <p:cNvPr id="9" name="TextBox 9"/>
          <p:cNvSpPr txBox="1"/>
          <p:nvPr/>
        </p:nvSpPr>
        <p:spPr>
          <a:xfrm>
            <a:off x="2707672" y="3130373"/>
            <a:ext cx="13967759" cy="29806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71905"/>
                </a:solidFill>
                <a:latin typeface="Body Text"/>
              </a:rPr>
              <a:t>The data consists of 41188 observations.</a:t>
            </a:r>
          </a:p>
          <a:p>
            <a:pPr marL="734059" lvl="1" indent="-367030" algn="just">
              <a:lnSpc>
                <a:spcPts val="4759"/>
              </a:lnSpc>
              <a:buFont typeface="Arial"/>
              <a:buChar char="•"/>
            </a:pPr>
            <a:r>
              <a:rPr lang="en-US" sz="3399">
                <a:solidFill>
                  <a:srgbClr val="271905"/>
                </a:solidFill>
                <a:latin typeface="Body Text"/>
              </a:rPr>
              <a:t>The age, duration, campaign, etc were the attributes of the dataset.</a:t>
            </a:r>
          </a:p>
          <a:p>
            <a:pPr marL="734059" lvl="1" indent="-367030" algn="just">
              <a:lnSpc>
                <a:spcPts val="4759"/>
              </a:lnSpc>
              <a:buFont typeface="Arial"/>
              <a:buChar char="•"/>
            </a:pPr>
            <a:r>
              <a:rPr lang="en-US" sz="3399">
                <a:solidFill>
                  <a:srgbClr val="271905"/>
                </a:solidFill>
                <a:latin typeface="Body Text"/>
              </a:rPr>
              <a:t>The target variable, denoted as 'y,' assumes values of 'yes' or 'no,' indicating whether the client subscribes to the term deposit or not.</a:t>
            </a:r>
          </a:p>
          <a:p>
            <a:pPr algn="just">
              <a:lnSpc>
                <a:spcPts val="4759"/>
              </a:lnSpc>
            </a:pPr>
            <a:endParaRPr lang="en-US" sz="3399">
              <a:solidFill>
                <a:srgbClr val="271905"/>
              </a:solidFill>
              <a:latin typeface="Body Tex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6675432" y="5850515"/>
            <a:ext cx="2712720" cy="271272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0" y="-731820"/>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0" y="2789220"/>
            <a:ext cx="3086100" cy="1126671"/>
            <a:chOff x="0" y="0"/>
            <a:chExt cx="812800" cy="296737"/>
          </a:xfrm>
        </p:grpSpPr>
        <p:sp>
          <p:nvSpPr>
            <p:cNvPr id="9" name="Freeform 9"/>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10" name="TextBox 10"/>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age</a:t>
              </a:r>
            </a:p>
          </p:txBody>
        </p:sp>
      </p:grpSp>
      <p:sp>
        <p:nvSpPr>
          <p:cNvPr id="11" name="TextBox 11"/>
          <p:cNvSpPr txBox="1"/>
          <p:nvPr/>
        </p:nvSpPr>
        <p:spPr>
          <a:xfrm>
            <a:off x="4312147" y="213557"/>
            <a:ext cx="9663706" cy="1168400"/>
          </a:xfrm>
          <a:prstGeom prst="rect">
            <a:avLst/>
          </a:prstGeom>
        </p:spPr>
        <p:txBody>
          <a:bodyPr lIns="0" tIns="0" rIns="0" bIns="0" rtlCol="0" anchor="t">
            <a:spAutoFit/>
          </a:bodyPr>
          <a:lstStyle/>
          <a:p>
            <a:pPr algn="ctr">
              <a:lnSpc>
                <a:spcPts val="8640"/>
              </a:lnSpc>
            </a:pPr>
            <a:r>
              <a:rPr lang="en-US" sz="7200">
                <a:solidFill>
                  <a:srgbClr val="271905"/>
                </a:solidFill>
                <a:latin typeface="Bodoni FLF Bold Italics"/>
              </a:rPr>
              <a:t>Attributes</a:t>
            </a:r>
          </a:p>
        </p:txBody>
      </p:sp>
      <p:grpSp>
        <p:nvGrpSpPr>
          <p:cNvPr id="12" name="Group 12"/>
          <p:cNvGrpSpPr/>
          <p:nvPr/>
        </p:nvGrpSpPr>
        <p:grpSpPr>
          <a:xfrm>
            <a:off x="7882452" y="6065786"/>
            <a:ext cx="3086100" cy="1126671"/>
            <a:chOff x="0" y="0"/>
            <a:chExt cx="812800" cy="296737"/>
          </a:xfrm>
        </p:grpSpPr>
        <p:sp>
          <p:nvSpPr>
            <p:cNvPr id="13" name="Freeform 13"/>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14" name="TextBox 14"/>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Duration</a:t>
              </a:r>
            </a:p>
          </p:txBody>
        </p:sp>
      </p:grpSp>
      <p:grpSp>
        <p:nvGrpSpPr>
          <p:cNvPr id="15" name="Group 15"/>
          <p:cNvGrpSpPr/>
          <p:nvPr/>
        </p:nvGrpSpPr>
        <p:grpSpPr>
          <a:xfrm>
            <a:off x="7882452" y="7573736"/>
            <a:ext cx="3086100" cy="1126671"/>
            <a:chOff x="0" y="0"/>
            <a:chExt cx="812800" cy="296737"/>
          </a:xfrm>
        </p:grpSpPr>
        <p:sp>
          <p:nvSpPr>
            <p:cNvPr id="16" name="Freeform 16"/>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17" name="TextBox 17"/>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Campaign</a:t>
              </a:r>
            </a:p>
          </p:txBody>
        </p:sp>
      </p:grpSp>
      <p:grpSp>
        <p:nvGrpSpPr>
          <p:cNvPr id="18" name="Group 18"/>
          <p:cNvGrpSpPr/>
          <p:nvPr/>
        </p:nvGrpSpPr>
        <p:grpSpPr>
          <a:xfrm>
            <a:off x="11945222" y="2789220"/>
            <a:ext cx="3086100" cy="1126671"/>
            <a:chOff x="0" y="0"/>
            <a:chExt cx="812800" cy="296737"/>
          </a:xfrm>
        </p:grpSpPr>
        <p:sp>
          <p:nvSpPr>
            <p:cNvPr id="19" name="Freeform 19"/>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20" name="TextBox 20"/>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pdays</a:t>
              </a:r>
            </a:p>
          </p:txBody>
        </p:sp>
      </p:grpSp>
      <p:grpSp>
        <p:nvGrpSpPr>
          <p:cNvPr id="21" name="Group 21"/>
          <p:cNvGrpSpPr/>
          <p:nvPr/>
        </p:nvGrpSpPr>
        <p:grpSpPr>
          <a:xfrm>
            <a:off x="11945222" y="4663584"/>
            <a:ext cx="3086100" cy="1126671"/>
            <a:chOff x="0" y="0"/>
            <a:chExt cx="812800" cy="296737"/>
          </a:xfrm>
        </p:grpSpPr>
        <p:sp>
          <p:nvSpPr>
            <p:cNvPr id="22" name="Freeform 22"/>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23" name="TextBox 23"/>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previous</a:t>
              </a:r>
            </a:p>
          </p:txBody>
        </p:sp>
      </p:grpSp>
      <p:grpSp>
        <p:nvGrpSpPr>
          <p:cNvPr id="24" name="Group 24"/>
          <p:cNvGrpSpPr/>
          <p:nvPr/>
        </p:nvGrpSpPr>
        <p:grpSpPr>
          <a:xfrm>
            <a:off x="3941226" y="6080204"/>
            <a:ext cx="3086100" cy="1126671"/>
            <a:chOff x="0" y="0"/>
            <a:chExt cx="812800" cy="296737"/>
          </a:xfrm>
        </p:grpSpPr>
        <p:sp>
          <p:nvSpPr>
            <p:cNvPr id="25" name="Freeform 25"/>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26" name="TextBox 26"/>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emp_var_rate</a:t>
              </a:r>
            </a:p>
          </p:txBody>
        </p:sp>
      </p:grpSp>
      <p:grpSp>
        <p:nvGrpSpPr>
          <p:cNvPr id="27" name="Group 27"/>
          <p:cNvGrpSpPr/>
          <p:nvPr/>
        </p:nvGrpSpPr>
        <p:grpSpPr>
          <a:xfrm>
            <a:off x="7882452" y="9000297"/>
            <a:ext cx="3086100" cy="1126671"/>
            <a:chOff x="0" y="0"/>
            <a:chExt cx="812800" cy="296737"/>
          </a:xfrm>
        </p:grpSpPr>
        <p:sp>
          <p:nvSpPr>
            <p:cNvPr id="28" name="Freeform 28"/>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29" name="TextBox 29"/>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cons_price_idx</a:t>
              </a:r>
            </a:p>
          </p:txBody>
        </p:sp>
      </p:grpSp>
      <p:grpSp>
        <p:nvGrpSpPr>
          <p:cNvPr id="30" name="Group 30"/>
          <p:cNvGrpSpPr/>
          <p:nvPr/>
        </p:nvGrpSpPr>
        <p:grpSpPr>
          <a:xfrm>
            <a:off x="11945222" y="7601352"/>
            <a:ext cx="3086100" cy="1126671"/>
            <a:chOff x="0" y="0"/>
            <a:chExt cx="812800" cy="296737"/>
          </a:xfrm>
        </p:grpSpPr>
        <p:sp>
          <p:nvSpPr>
            <p:cNvPr id="31" name="Freeform 31"/>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32" name="TextBox 32"/>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cons_conf_idx</a:t>
              </a:r>
            </a:p>
          </p:txBody>
        </p:sp>
      </p:grpSp>
      <p:grpSp>
        <p:nvGrpSpPr>
          <p:cNvPr id="33" name="Group 33"/>
          <p:cNvGrpSpPr/>
          <p:nvPr/>
        </p:nvGrpSpPr>
        <p:grpSpPr>
          <a:xfrm>
            <a:off x="82515" y="7573736"/>
            <a:ext cx="3086100" cy="1126671"/>
            <a:chOff x="0" y="0"/>
            <a:chExt cx="812800" cy="296737"/>
          </a:xfrm>
        </p:grpSpPr>
        <p:sp>
          <p:nvSpPr>
            <p:cNvPr id="34" name="Freeform 34"/>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35" name="TextBox 35"/>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euribor3m</a:t>
              </a:r>
            </a:p>
          </p:txBody>
        </p:sp>
      </p:grpSp>
      <p:grpSp>
        <p:nvGrpSpPr>
          <p:cNvPr id="36" name="Group 36"/>
          <p:cNvGrpSpPr/>
          <p:nvPr/>
        </p:nvGrpSpPr>
        <p:grpSpPr>
          <a:xfrm>
            <a:off x="3941226" y="7540250"/>
            <a:ext cx="3086100" cy="1126671"/>
            <a:chOff x="0" y="0"/>
            <a:chExt cx="812800" cy="296737"/>
          </a:xfrm>
        </p:grpSpPr>
        <p:sp>
          <p:nvSpPr>
            <p:cNvPr id="37" name="Freeform 37"/>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38" name="TextBox 38"/>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nr_employed</a:t>
              </a:r>
            </a:p>
          </p:txBody>
        </p:sp>
      </p:grpSp>
      <p:grpSp>
        <p:nvGrpSpPr>
          <p:cNvPr id="39" name="Group 39"/>
          <p:cNvGrpSpPr/>
          <p:nvPr/>
        </p:nvGrpSpPr>
        <p:grpSpPr>
          <a:xfrm>
            <a:off x="3941226" y="9000297"/>
            <a:ext cx="3086100" cy="1126671"/>
            <a:chOff x="0" y="0"/>
            <a:chExt cx="812800" cy="296737"/>
          </a:xfrm>
        </p:grpSpPr>
        <p:sp>
          <p:nvSpPr>
            <p:cNvPr id="40" name="Freeform 40"/>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41" name="TextBox 41"/>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job</a:t>
              </a:r>
            </a:p>
          </p:txBody>
        </p:sp>
      </p:grpSp>
      <p:grpSp>
        <p:nvGrpSpPr>
          <p:cNvPr id="42" name="Group 42"/>
          <p:cNvGrpSpPr/>
          <p:nvPr/>
        </p:nvGrpSpPr>
        <p:grpSpPr>
          <a:xfrm>
            <a:off x="0" y="4479227"/>
            <a:ext cx="3086100" cy="1126671"/>
            <a:chOff x="0" y="0"/>
            <a:chExt cx="812800" cy="296737"/>
          </a:xfrm>
        </p:grpSpPr>
        <p:sp>
          <p:nvSpPr>
            <p:cNvPr id="43" name="Freeform 43"/>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44" name="TextBox 44"/>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marital</a:t>
              </a:r>
            </a:p>
          </p:txBody>
        </p:sp>
      </p:grpSp>
      <p:grpSp>
        <p:nvGrpSpPr>
          <p:cNvPr id="45" name="Group 45"/>
          <p:cNvGrpSpPr/>
          <p:nvPr/>
        </p:nvGrpSpPr>
        <p:grpSpPr>
          <a:xfrm>
            <a:off x="3941226" y="2789220"/>
            <a:ext cx="3086100" cy="1126671"/>
            <a:chOff x="0" y="0"/>
            <a:chExt cx="812800" cy="296737"/>
          </a:xfrm>
        </p:grpSpPr>
        <p:sp>
          <p:nvSpPr>
            <p:cNvPr id="46" name="Freeform 46"/>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47" name="TextBox 47"/>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education</a:t>
              </a:r>
            </a:p>
          </p:txBody>
        </p:sp>
      </p:grpSp>
      <p:grpSp>
        <p:nvGrpSpPr>
          <p:cNvPr id="48" name="Group 48"/>
          <p:cNvGrpSpPr/>
          <p:nvPr/>
        </p:nvGrpSpPr>
        <p:grpSpPr>
          <a:xfrm>
            <a:off x="7882452" y="2789220"/>
            <a:ext cx="3086100" cy="1126671"/>
            <a:chOff x="0" y="0"/>
            <a:chExt cx="812800" cy="296737"/>
          </a:xfrm>
        </p:grpSpPr>
        <p:sp>
          <p:nvSpPr>
            <p:cNvPr id="49" name="Freeform 49"/>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50" name="TextBox 50"/>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default</a:t>
              </a:r>
            </a:p>
          </p:txBody>
        </p:sp>
      </p:grpSp>
      <p:grpSp>
        <p:nvGrpSpPr>
          <p:cNvPr id="51" name="Group 51"/>
          <p:cNvGrpSpPr/>
          <p:nvPr/>
        </p:nvGrpSpPr>
        <p:grpSpPr>
          <a:xfrm>
            <a:off x="7882452" y="4557837"/>
            <a:ext cx="3086100" cy="1126671"/>
            <a:chOff x="0" y="0"/>
            <a:chExt cx="812800" cy="296737"/>
          </a:xfrm>
        </p:grpSpPr>
        <p:sp>
          <p:nvSpPr>
            <p:cNvPr id="52" name="Freeform 52"/>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53" name="TextBox 53"/>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housing</a:t>
              </a:r>
            </a:p>
          </p:txBody>
        </p:sp>
      </p:grpSp>
      <p:grpSp>
        <p:nvGrpSpPr>
          <p:cNvPr id="54" name="Group 54"/>
          <p:cNvGrpSpPr/>
          <p:nvPr/>
        </p:nvGrpSpPr>
        <p:grpSpPr>
          <a:xfrm>
            <a:off x="11945222" y="9071882"/>
            <a:ext cx="3086100" cy="1126671"/>
            <a:chOff x="0" y="0"/>
            <a:chExt cx="812800" cy="296737"/>
          </a:xfrm>
        </p:grpSpPr>
        <p:sp>
          <p:nvSpPr>
            <p:cNvPr id="55" name="Freeform 55"/>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56" name="TextBox 56"/>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loan</a:t>
              </a:r>
            </a:p>
          </p:txBody>
        </p:sp>
      </p:grpSp>
      <p:grpSp>
        <p:nvGrpSpPr>
          <p:cNvPr id="57" name="Group 57"/>
          <p:cNvGrpSpPr/>
          <p:nvPr/>
        </p:nvGrpSpPr>
        <p:grpSpPr>
          <a:xfrm>
            <a:off x="3941226" y="4627791"/>
            <a:ext cx="3086100" cy="1126671"/>
            <a:chOff x="0" y="0"/>
            <a:chExt cx="812800" cy="296737"/>
          </a:xfrm>
        </p:grpSpPr>
        <p:sp>
          <p:nvSpPr>
            <p:cNvPr id="58" name="Freeform 58"/>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59" name="TextBox 59"/>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contact</a:t>
              </a:r>
            </a:p>
          </p:txBody>
        </p:sp>
      </p:grpSp>
      <p:grpSp>
        <p:nvGrpSpPr>
          <p:cNvPr id="60" name="Group 60"/>
          <p:cNvGrpSpPr/>
          <p:nvPr/>
        </p:nvGrpSpPr>
        <p:grpSpPr>
          <a:xfrm>
            <a:off x="0" y="6080204"/>
            <a:ext cx="3086100" cy="1126671"/>
            <a:chOff x="0" y="0"/>
            <a:chExt cx="812800" cy="296737"/>
          </a:xfrm>
        </p:grpSpPr>
        <p:sp>
          <p:nvSpPr>
            <p:cNvPr id="61" name="Freeform 61"/>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62" name="TextBox 62"/>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month</a:t>
              </a:r>
            </a:p>
          </p:txBody>
        </p:sp>
      </p:grpSp>
      <p:grpSp>
        <p:nvGrpSpPr>
          <p:cNvPr id="63" name="Group 63"/>
          <p:cNvGrpSpPr/>
          <p:nvPr/>
        </p:nvGrpSpPr>
        <p:grpSpPr>
          <a:xfrm>
            <a:off x="11945222" y="6131781"/>
            <a:ext cx="3086100" cy="1126671"/>
            <a:chOff x="0" y="0"/>
            <a:chExt cx="812800" cy="296737"/>
          </a:xfrm>
        </p:grpSpPr>
        <p:sp>
          <p:nvSpPr>
            <p:cNvPr id="64" name="Freeform 64"/>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65" name="TextBox 65"/>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day_of_week</a:t>
              </a:r>
            </a:p>
          </p:txBody>
        </p:sp>
      </p:grpSp>
      <p:grpSp>
        <p:nvGrpSpPr>
          <p:cNvPr id="66" name="Group 66"/>
          <p:cNvGrpSpPr/>
          <p:nvPr/>
        </p:nvGrpSpPr>
        <p:grpSpPr>
          <a:xfrm>
            <a:off x="82515" y="9071882"/>
            <a:ext cx="3086100" cy="1126671"/>
            <a:chOff x="0" y="0"/>
            <a:chExt cx="812800" cy="296737"/>
          </a:xfrm>
        </p:grpSpPr>
        <p:sp>
          <p:nvSpPr>
            <p:cNvPr id="67" name="Freeform 67"/>
            <p:cNvSpPr/>
            <p:nvPr/>
          </p:nvSpPr>
          <p:spPr>
            <a:xfrm>
              <a:off x="0" y="0"/>
              <a:ext cx="812800" cy="296737"/>
            </a:xfrm>
            <a:custGeom>
              <a:avLst/>
              <a:gdLst/>
              <a:ahLst/>
              <a:cxnLst/>
              <a:rect l="l" t="t" r="r" b="b"/>
              <a:pathLst>
                <a:path w="812800" h="296737">
                  <a:moveTo>
                    <a:pt x="0" y="0"/>
                  </a:moveTo>
                  <a:lnTo>
                    <a:pt x="812800" y="0"/>
                  </a:lnTo>
                  <a:lnTo>
                    <a:pt x="812800" y="296737"/>
                  </a:lnTo>
                  <a:lnTo>
                    <a:pt x="0" y="296737"/>
                  </a:lnTo>
                  <a:close/>
                </a:path>
              </a:pathLst>
            </a:custGeom>
            <a:solidFill>
              <a:srgbClr val="967D55"/>
            </a:solidFill>
          </p:spPr>
          <p:txBody>
            <a:bodyPr/>
            <a:lstStyle/>
            <a:p>
              <a:endParaRPr lang="en-US"/>
            </a:p>
          </p:txBody>
        </p:sp>
        <p:sp>
          <p:nvSpPr>
            <p:cNvPr id="68" name="TextBox 68"/>
            <p:cNvSpPr txBox="1"/>
            <p:nvPr/>
          </p:nvSpPr>
          <p:spPr>
            <a:xfrm>
              <a:off x="0" y="-66675"/>
              <a:ext cx="812800"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poutcome</a:t>
              </a:r>
            </a:p>
          </p:txBody>
        </p:sp>
      </p:grpSp>
      <p:grpSp>
        <p:nvGrpSpPr>
          <p:cNvPr id="69" name="Group 69"/>
          <p:cNvGrpSpPr/>
          <p:nvPr/>
        </p:nvGrpSpPr>
        <p:grpSpPr>
          <a:xfrm>
            <a:off x="15517097" y="4100248"/>
            <a:ext cx="2701385" cy="1126671"/>
            <a:chOff x="0" y="0"/>
            <a:chExt cx="711476" cy="296737"/>
          </a:xfrm>
        </p:grpSpPr>
        <p:sp>
          <p:nvSpPr>
            <p:cNvPr id="70" name="Freeform 70"/>
            <p:cNvSpPr/>
            <p:nvPr/>
          </p:nvSpPr>
          <p:spPr>
            <a:xfrm>
              <a:off x="0" y="0"/>
              <a:ext cx="711476" cy="296737"/>
            </a:xfrm>
            <a:custGeom>
              <a:avLst/>
              <a:gdLst/>
              <a:ahLst/>
              <a:cxnLst/>
              <a:rect l="l" t="t" r="r" b="b"/>
              <a:pathLst>
                <a:path w="711476" h="296737">
                  <a:moveTo>
                    <a:pt x="0" y="0"/>
                  </a:moveTo>
                  <a:lnTo>
                    <a:pt x="711476" y="0"/>
                  </a:lnTo>
                  <a:lnTo>
                    <a:pt x="711476" y="296737"/>
                  </a:lnTo>
                  <a:lnTo>
                    <a:pt x="0" y="296737"/>
                  </a:lnTo>
                  <a:close/>
                </a:path>
              </a:pathLst>
            </a:custGeom>
            <a:solidFill>
              <a:srgbClr val="967D55"/>
            </a:solidFill>
          </p:spPr>
          <p:txBody>
            <a:bodyPr/>
            <a:lstStyle/>
            <a:p>
              <a:endParaRPr lang="en-US"/>
            </a:p>
          </p:txBody>
        </p:sp>
        <p:sp>
          <p:nvSpPr>
            <p:cNvPr id="71" name="TextBox 71"/>
            <p:cNvSpPr txBox="1"/>
            <p:nvPr/>
          </p:nvSpPr>
          <p:spPr>
            <a:xfrm>
              <a:off x="0" y="-66675"/>
              <a:ext cx="711476" cy="363412"/>
            </a:xfrm>
            <a:prstGeom prst="rect">
              <a:avLst/>
            </a:prstGeom>
          </p:spPr>
          <p:txBody>
            <a:bodyPr lIns="50800" tIns="50800" rIns="50800" bIns="50800" rtlCol="0" anchor="ctr"/>
            <a:lstStyle/>
            <a:p>
              <a:pPr algn="ctr">
                <a:lnSpc>
                  <a:spcPts val="4759"/>
                </a:lnSpc>
              </a:pPr>
              <a:r>
                <a:rPr lang="en-US" sz="3399">
                  <a:solidFill>
                    <a:srgbClr val="000000"/>
                  </a:solidFill>
                  <a:latin typeface="Body Text"/>
                </a:rPr>
                <a:t>y</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069741" y="603459"/>
            <a:ext cx="13920278" cy="1298257"/>
          </a:xfrm>
          <a:prstGeom prst="rect">
            <a:avLst/>
          </a:prstGeom>
        </p:spPr>
        <p:txBody>
          <a:bodyPr lIns="0" tIns="0" rIns="0" bIns="0" rtlCol="0" anchor="t">
            <a:spAutoFit/>
          </a:bodyPr>
          <a:lstStyle/>
          <a:p>
            <a:pPr algn="ctr">
              <a:lnSpc>
                <a:spcPts val="10080"/>
              </a:lnSpc>
            </a:pPr>
            <a:r>
              <a:rPr lang="en-US" sz="7200">
                <a:solidFill>
                  <a:srgbClr val="000000"/>
                </a:solidFill>
                <a:latin typeface="Bodoni FLF Bold Italics"/>
              </a:rPr>
              <a:t>Data Analysis/Modeling</a:t>
            </a:r>
          </a:p>
        </p:txBody>
      </p:sp>
      <p:sp>
        <p:nvSpPr>
          <p:cNvPr id="9" name="TextBox 9"/>
          <p:cNvSpPr txBox="1"/>
          <p:nvPr/>
        </p:nvSpPr>
        <p:spPr>
          <a:xfrm>
            <a:off x="6797784" y="2707382"/>
            <a:ext cx="4628313" cy="5585887"/>
          </a:xfrm>
          <a:prstGeom prst="rect">
            <a:avLst/>
          </a:prstGeom>
        </p:spPr>
        <p:txBody>
          <a:bodyPr lIns="0" tIns="0" rIns="0" bIns="0" rtlCol="0" anchor="t">
            <a:spAutoFit/>
          </a:bodyPr>
          <a:lstStyle/>
          <a:p>
            <a:pPr marL="761046" lvl="1" indent="-380523">
              <a:lnSpc>
                <a:spcPts val="4934"/>
              </a:lnSpc>
              <a:buFont typeface="Arial"/>
              <a:buChar char="•"/>
            </a:pPr>
            <a:r>
              <a:rPr lang="en-US" sz="3524">
                <a:solidFill>
                  <a:srgbClr val="000000"/>
                </a:solidFill>
                <a:latin typeface="Body Text"/>
              </a:rPr>
              <a:t>Data Exploration</a:t>
            </a:r>
          </a:p>
          <a:p>
            <a:pPr marL="761046" lvl="1" indent="-380523">
              <a:lnSpc>
                <a:spcPts val="4934"/>
              </a:lnSpc>
              <a:buFont typeface="Arial"/>
              <a:buChar char="•"/>
            </a:pPr>
            <a:r>
              <a:rPr lang="en-US" sz="3524">
                <a:solidFill>
                  <a:srgbClr val="000000"/>
                </a:solidFill>
                <a:latin typeface="Body Text"/>
              </a:rPr>
              <a:t>Data Cleaning</a:t>
            </a:r>
          </a:p>
          <a:p>
            <a:pPr marL="761046" lvl="1" indent="-380523">
              <a:lnSpc>
                <a:spcPts val="4934"/>
              </a:lnSpc>
              <a:buFont typeface="Arial"/>
              <a:buChar char="•"/>
            </a:pPr>
            <a:r>
              <a:rPr lang="en-US" sz="3524">
                <a:solidFill>
                  <a:srgbClr val="000000"/>
                </a:solidFill>
                <a:latin typeface="Body Text"/>
              </a:rPr>
              <a:t>Models used:</a:t>
            </a:r>
          </a:p>
          <a:p>
            <a:pPr>
              <a:lnSpc>
                <a:spcPts val="4934"/>
              </a:lnSpc>
            </a:pPr>
            <a:r>
              <a:rPr lang="en-US" sz="3524">
                <a:solidFill>
                  <a:srgbClr val="000000"/>
                </a:solidFill>
                <a:latin typeface="Body Text"/>
              </a:rPr>
              <a:t>          Logistic</a:t>
            </a:r>
          </a:p>
          <a:p>
            <a:pPr>
              <a:lnSpc>
                <a:spcPts val="4934"/>
              </a:lnSpc>
            </a:pPr>
            <a:r>
              <a:rPr lang="en-US" sz="3524">
                <a:solidFill>
                  <a:srgbClr val="000000"/>
                </a:solidFill>
                <a:latin typeface="Body Text"/>
              </a:rPr>
              <a:t>          Decision </a:t>
            </a:r>
          </a:p>
          <a:p>
            <a:pPr>
              <a:lnSpc>
                <a:spcPts val="4934"/>
              </a:lnSpc>
            </a:pPr>
            <a:r>
              <a:rPr lang="en-US" sz="3524">
                <a:solidFill>
                  <a:srgbClr val="000000"/>
                </a:solidFill>
                <a:latin typeface="Body Text"/>
              </a:rPr>
              <a:t>          Linear SVC</a:t>
            </a:r>
          </a:p>
          <a:p>
            <a:pPr>
              <a:lnSpc>
                <a:spcPts val="4934"/>
              </a:lnSpc>
            </a:pPr>
            <a:r>
              <a:rPr lang="en-US" sz="3524">
                <a:solidFill>
                  <a:srgbClr val="000000"/>
                </a:solidFill>
                <a:latin typeface="Body Text"/>
              </a:rPr>
              <a:t>          MLP Classifier</a:t>
            </a:r>
          </a:p>
          <a:p>
            <a:pPr>
              <a:lnSpc>
                <a:spcPts val="4934"/>
              </a:lnSpc>
            </a:pPr>
            <a:endParaRPr lang="en-US" sz="3524">
              <a:solidFill>
                <a:srgbClr val="000000"/>
              </a:solidFill>
              <a:latin typeface="Body Text"/>
            </a:endParaRPr>
          </a:p>
          <a:p>
            <a:pPr>
              <a:lnSpc>
                <a:spcPts val="4934"/>
              </a:lnSpc>
            </a:pPr>
            <a:endParaRPr lang="en-US" sz="3524">
              <a:solidFill>
                <a:srgbClr val="000000"/>
              </a:solidFill>
              <a:latin typeface="Body Tex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788</Words>
  <Application>Microsoft Office PowerPoint</Application>
  <PresentationFormat>Custom</PresentationFormat>
  <Paragraphs>89</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Arimo Bold</vt:lpstr>
      <vt:lpstr>Body Text Bold</vt:lpstr>
      <vt:lpstr>Canva Sans Bold</vt:lpstr>
      <vt:lpstr>Calibri</vt:lpstr>
      <vt:lpstr>Arial</vt:lpstr>
      <vt:lpstr>Canva Sans</vt:lpstr>
      <vt:lpstr>Bodoni FLF Bold Italics</vt:lpstr>
      <vt:lpstr>Body Text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dc:title>
  <cp:lastModifiedBy>Meghanjali Chennupati</cp:lastModifiedBy>
  <cp:revision>2</cp:revision>
  <dcterms:created xsi:type="dcterms:W3CDTF">2006-08-16T00:00:00Z</dcterms:created>
  <dcterms:modified xsi:type="dcterms:W3CDTF">2023-11-10T21:13:37Z</dcterms:modified>
  <dc:identifier>DAFzuX6ua0s</dc:identifier>
</cp:coreProperties>
</file>

<file path=docProps/thumbnail.jpeg>
</file>